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79" r:id="rId2"/>
    <p:sldId id="260" r:id="rId3"/>
    <p:sldId id="263" r:id="rId4"/>
    <p:sldId id="262" r:id="rId5"/>
    <p:sldId id="264" r:id="rId6"/>
    <p:sldId id="265" r:id="rId7"/>
    <p:sldId id="267" r:id="rId8"/>
    <p:sldId id="268" r:id="rId9"/>
    <p:sldId id="270" r:id="rId10"/>
    <p:sldId id="271" r:id="rId11"/>
    <p:sldId id="272" r:id="rId12"/>
    <p:sldId id="274" r:id="rId13"/>
    <p:sldId id="281" r:id="rId14"/>
    <p:sldId id="280" r:id="rId15"/>
    <p:sldId id="275" r:id="rId16"/>
    <p:sldId id="276" r:id="rId17"/>
    <p:sldId id="282" r:id="rId18"/>
  </p:sldIdLst>
  <p:sldSz cx="12192000" cy="6858000"/>
  <p:notesSz cx="6858000" cy="12192000"/>
  <p:embeddedFontLst>
    <p:embeddedFont>
      <p:font typeface="MiSans" pitchFamily="2" charset="-122"/>
      <p:regular r:id="rId20"/>
    </p:embeddedFont>
    <p:embeddedFont>
      <p:font typeface="Cambria Math" panose="02040503050406030204" pitchFamily="18" charset="0"/>
      <p:regular r:id="rId21"/>
    </p:embeddedFont>
    <p:embeddedFont>
      <p:font typeface="Noto Sans SC" panose="020B0604020202020204" pitchFamily="3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29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8E8AF-16E4-3318-5B06-BDEFA976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B4848-1ABA-0706-9F2D-997C50CC4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FF222-C413-87F4-AEFF-AFC3E8693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F9B75-F1F9-C5D4-C1CA-AE9DAE8C1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21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74F-262E-9257-430A-60F7C25C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11694-99BD-8724-4C20-16A073894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194B8-9E23-940B-F8F7-4ECCF23D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573EA-568A-15E2-84FF-5D76EC0687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1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D771-15B2-18C0-FC6C-195FD7A5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5256F-6307-8DEE-93FB-179AB0488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D16AB-D906-0862-E6B9-33D8FA82C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94FE-D001-7062-E58D-263124DA8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50.jpg"/>
          <p:cNvPicPr>
            <a:picLocks noChangeAspect="1"/>
          </p:cNvPicPr>
          <p:nvPr/>
        </p:nvPicPr>
        <p:blipFill>
          <a:blip r:embed="rId3"/>
          <a:srcRect b="17387"/>
          <a:stretch/>
        </p:blipFill>
        <p:spPr>
          <a:xfrm>
            <a:off x="0" y="-2258"/>
            <a:ext cx="14848706" cy="68602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9385" y="618916"/>
            <a:ext cx="9375775" cy="292374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Kerbin→Mun</a:t>
            </a: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полёт</a:t>
            </a: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 </a:t>
            </a:r>
            <a:r>
              <a:rPr lang="ru-RU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автоматизированная</a:t>
            </a: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посадка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D9853-AD31-5E85-9F75-2F559B950DA9}"/>
              </a:ext>
            </a:extLst>
          </p:cNvPr>
          <p:cNvSpPr txBox="1"/>
          <p:nvPr/>
        </p:nvSpPr>
        <p:spPr>
          <a:xfrm>
            <a:off x="7503160" y="4536331"/>
            <a:ext cx="4221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</a:rPr>
              <a:t>Работу выполнили: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Алимов Рустям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Васильев Михаил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Гурьев Тимур</a:t>
            </a:r>
          </a:p>
          <a:p>
            <a:pPr algn="r"/>
            <a:r>
              <a:rPr lang="ru-RU" dirty="0">
                <a:solidFill>
                  <a:schemeClr val="bg1"/>
                </a:solidFill>
              </a:rPr>
              <a:t>Группа М80-109БВ-25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-1348105" y="100965"/>
            <a:ext cx="6858000" cy="66560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28A4DE">
                  <a:alpha val="9000"/>
                </a:srgbClr>
              </a:gs>
              <a:gs pos="54000">
                <a:srgbClr val="28A4DE">
                  <a:alpha val="9000"/>
                </a:srgbClr>
              </a:gs>
              <a:gs pos="100000">
                <a:srgbClr val="232322">
                  <a:alpha val="0"/>
                </a:srgbClr>
              </a:gs>
            </a:gsLst>
            <a:lin ang="135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 rot="5400000">
            <a:off x="-1348105" y="100965"/>
            <a:ext cx="6858000" cy="6656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fg.png"/>
          <p:cNvPicPr>
            <a:picLocks noChangeAspect="1"/>
          </p:cNvPicPr>
          <p:nvPr/>
        </p:nvPicPr>
        <p:blipFill>
          <a:blip r:embed="rId3">
            <a:alphaModFix amt="1000"/>
          </a:blip>
          <a:stretch>
            <a:fillRect/>
          </a:stretch>
        </p:blipFill>
        <p:spPr>
          <a:xfrm>
            <a:off x="-112713" y="13335"/>
            <a:ext cx="5393055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8455" y="2871470"/>
            <a:ext cx="5575300" cy="911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Коррекция и захват на лунной орбите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71465" y="715010"/>
            <a:ext cx="5916930" cy="3746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Подправки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72100" y="1125220"/>
            <a:ext cx="5905500" cy="14859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Подправки 5–20 м/с обеспечивают точный вход в сферу влияния Муны.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96000" y="2703830"/>
            <a:ext cx="5916930" cy="3746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Торможение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96000" y="3114040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Торможение на 310 м/с переводит аппарат на эллиптическую лунную орбиту.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372100" y="4692015"/>
            <a:ext cx="5916930" cy="37465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Выравнивание орбиты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2100" y="5102225"/>
            <a:ext cx="5905500" cy="148463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Дополнительные импульсы 50–80 м/с выравнивают орбиту до круговой на высоте 15 км.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5919970" y="1217930"/>
            <a:ext cx="19261637" cy="4881245"/>
          </a:xfrm>
          <a:custGeom>
            <a:avLst/>
            <a:gdLst/>
            <a:ahLst/>
            <a:cxnLst/>
            <a:rect l="l" t="t" r="r" b="b"/>
            <a:pathLst>
              <a:path w="11444605" h="4881245">
                <a:moveTo>
                  <a:pt x="0" y="742678"/>
                </a:moveTo>
                <a:lnTo>
                  <a:pt x="2813529" y="742678"/>
                </a:lnTo>
                <a:lnTo>
                  <a:pt x="2813529" y="277740"/>
                </a:lnTo>
                <a:lnTo>
                  <a:pt x="6100107" y="277740"/>
                </a:lnTo>
                <a:lnTo>
                  <a:pt x="6100107" y="742678"/>
                </a:lnTo>
                <a:lnTo>
                  <a:pt x="8456461" y="742678"/>
                </a:lnTo>
                <a:lnTo>
                  <a:pt x="8456461" y="0"/>
                </a:lnTo>
                <a:lnTo>
                  <a:pt x="11444605" y="0"/>
                </a:lnTo>
                <a:lnTo>
                  <a:pt x="11444605" y="3515793"/>
                </a:lnTo>
                <a:lnTo>
                  <a:pt x="8824105" y="3515793"/>
                </a:lnTo>
                <a:lnTo>
                  <a:pt x="8824105" y="4881245"/>
                </a:lnTo>
                <a:lnTo>
                  <a:pt x="5928666" y="4881245"/>
                </a:lnTo>
                <a:lnTo>
                  <a:pt x="5928666" y="4416306"/>
                </a:lnTo>
                <a:lnTo>
                  <a:pt x="3286578" y="4416306"/>
                </a:lnTo>
                <a:lnTo>
                  <a:pt x="3286578" y="4881245"/>
                </a:lnTo>
                <a:lnTo>
                  <a:pt x="0" y="4881245"/>
                </a:lnTo>
                <a:lnTo>
                  <a:pt x="0" y="742678"/>
                </a:lnTo>
                <a:close/>
              </a:path>
            </a:pathLst>
          </a:cu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404495" y="1217930"/>
            <a:ext cx="11444605" cy="488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Архитектура скрипта kRPC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77924" y="2078714"/>
            <a:ext cx="2695575" cy="5810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Используемые библиотеки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77289" y="2795629"/>
            <a:ext cx="2696845" cy="116046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с библиотеками NumPy, SciPy, Matplotlib и kRPC для управления полётом в KSP.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52720" y="2647949"/>
            <a:ext cx="291211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Главный цикл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49507" y="3375860"/>
            <a:ext cx="2912110" cy="90960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Главный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цикл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читает высоту, скорость, ускорение, выдаёт тягу и тангаж.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885827" y="1802489"/>
            <a:ext cx="2734945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PID-регулятор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884557" y="2505434"/>
            <a:ext cx="274828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PID-регулятор поддерживает заданную скорость снижения 2–5 м/с, на 10 м переходит в режим зависания, на 1 м гасит двигатели.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079230" y="1410970"/>
            <a:ext cx="2656205" cy="33855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073515" y="2088515"/>
            <a:ext cx="2694940" cy="386516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/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" y="1905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/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6200000">
            <a:off x="9826944" y="872173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 flipH="1">
            <a:off x="-77312" y="872173"/>
            <a:ext cx="2173605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Text 5"/>
          <p:cNvSpPr/>
          <p:nvPr/>
        </p:nvSpPr>
        <p:spPr>
          <a:xfrm rot="16200000">
            <a:off x="8153400" y="-1892300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42900" y="189004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Сравнение графиков </a:t>
            </a:r>
            <a:r>
              <a:rPr lang="en-US" sz="32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модел</a:t>
            </a: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</a:t>
            </a: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</a:t>
            </a: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KSP</a:t>
            </a:r>
            <a:endParaRPr lang="ru-RU" sz="3200" dirty="0">
              <a:solidFill>
                <a:srgbClr val="218EC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9903A08-E849-CA1C-AE6E-B246CC92D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3" y="1176203"/>
            <a:ext cx="5060955" cy="316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02E6A67-3DC8-72C2-86CE-CE9E7E724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80" y="1168018"/>
            <a:ext cx="4846320" cy="316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B70D6A-EBA9-1ED8-B09E-D5B77DA9BF5B}"/>
              </a:ext>
            </a:extLst>
          </p:cNvPr>
          <p:cNvSpPr txBox="1"/>
          <p:nvPr/>
        </p:nvSpPr>
        <p:spPr>
          <a:xfrm>
            <a:off x="341232" y="4637671"/>
            <a:ext cx="522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Математическая модель: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Плавный набор высоты с постепенным переходом к горизонтальному полёту;</a:t>
            </a:r>
          </a:p>
          <a:p>
            <a:r>
              <a:rPr lang="ru-RU" dirty="0">
                <a:solidFill>
                  <a:schemeClr val="bg1"/>
                </a:solidFill>
              </a:rPr>
              <a:t>Видимый «загиб» траектории: сначала преобладает вертикальный подъём, потом – разгон по горизонтали.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0741C6-41B7-2244-8B1B-949E5D50BA69}"/>
              </a:ext>
            </a:extLst>
          </p:cNvPr>
          <p:cNvSpPr txBox="1"/>
          <p:nvPr/>
        </p:nvSpPr>
        <p:spPr>
          <a:xfrm>
            <a:off x="6634480" y="4603887"/>
            <a:ext cx="5766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Данные KSP: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Форма траектории в целом повторяет расчётную;</a:t>
            </a:r>
          </a:p>
          <a:p>
            <a:r>
              <a:rPr lang="ru-RU" dirty="0">
                <a:solidFill>
                  <a:schemeClr val="bg1"/>
                </a:solidFill>
              </a:rPr>
              <a:t>Высоты на сопоставимых расстояниях близки к теоретическим;</a:t>
            </a:r>
          </a:p>
          <a:p>
            <a:r>
              <a:rPr lang="ru-RU" dirty="0">
                <a:solidFill>
                  <a:schemeClr val="bg1"/>
                </a:solidFill>
              </a:rPr>
              <a:t>Небольшая «</a:t>
            </a:r>
            <a:r>
              <a:rPr lang="ru-RU" dirty="0" err="1">
                <a:solidFill>
                  <a:schemeClr val="bg1"/>
                </a:solidFill>
              </a:rPr>
              <a:t>ломаность</a:t>
            </a:r>
            <a:r>
              <a:rPr lang="ru-RU" dirty="0">
                <a:solidFill>
                  <a:schemeClr val="bg1"/>
                </a:solidFill>
              </a:rPr>
              <a:t>» траектории в KSP из-за дискретного управления и шагового расчёта игры.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5DB1C-0EF2-966B-A14F-2C6CC25B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>
            <a:extLst>
              <a:ext uri="{FF2B5EF4-FFF2-40B4-BE49-F238E27FC236}">
                <a16:creationId xmlns:a16="http://schemas.microsoft.com/office/drawing/2014/main" id="{7886DD38-21F8-F2F7-E4FB-AACE027C95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7BAE18C8-A766-498B-F437-77B917E20E6B}"/>
              </a:ext>
            </a:extLst>
          </p:cNvPr>
          <p:cNvSpPr/>
          <p:nvPr/>
        </p:nvSpPr>
        <p:spPr>
          <a:xfrm>
            <a:off x="-33655" y="1905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347D0C9-18C2-EA3A-2316-AF6CD4DA0F40}"/>
              </a:ext>
            </a:extLst>
          </p:cNvPr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18C8423-BE31-EA5E-229A-1B000D4ED950}"/>
              </a:ext>
            </a:extLst>
          </p:cNvPr>
          <p:cNvSpPr/>
          <p:nvPr/>
        </p:nvSpPr>
        <p:spPr>
          <a:xfrm rot="16200000">
            <a:off x="9948670" y="764494"/>
            <a:ext cx="2382911" cy="96818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CACAB4C-AC7D-F5EF-32B4-3D3417B26A5E}"/>
              </a:ext>
            </a:extLst>
          </p:cNvPr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FFB7C99-7F87-6693-D0C7-F85F30975530}"/>
              </a:ext>
            </a:extLst>
          </p:cNvPr>
          <p:cNvSpPr/>
          <p:nvPr/>
        </p:nvSpPr>
        <p:spPr>
          <a:xfrm rot="5400000" flipH="1">
            <a:off x="-9131" y="691921"/>
            <a:ext cx="2382910" cy="982698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1EB2716-CA77-437E-B77D-38523E674AD7}"/>
              </a:ext>
            </a:extLst>
          </p:cNvPr>
          <p:cNvSpPr/>
          <p:nvPr/>
        </p:nvSpPr>
        <p:spPr>
          <a:xfrm rot="16200000">
            <a:off x="6985001" y="-2912541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C6283E4-2608-1C0F-969C-B9708C3D82D0}"/>
              </a:ext>
            </a:extLst>
          </p:cNvPr>
          <p:cNvSpPr/>
          <p:nvPr/>
        </p:nvSpPr>
        <p:spPr>
          <a:xfrm>
            <a:off x="525780" y="343738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Зависимости высоты от времени 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EE0954-EF1E-E5A2-9730-46324B75F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3" y="1088420"/>
            <a:ext cx="4895077" cy="317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6E6312-E5AB-A1D0-CC95-FEACE7B46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327" y="1088420"/>
            <a:ext cx="4895077" cy="3167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8DC86C-D092-E5FB-EF90-BCFEC61B266A}"/>
              </a:ext>
            </a:extLst>
          </p:cNvPr>
          <p:cNvSpPr txBox="1"/>
          <p:nvPr/>
        </p:nvSpPr>
        <p:spPr>
          <a:xfrm>
            <a:off x="6988719" y="4461098"/>
            <a:ext cx="5159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Данные KSP:</a:t>
            </a:r>
          </a:p>
          <a:p>
            <a:r>
              <a:rPr lang="ru-RU" b="1" dirty="0">
                <a:solidFill>
                  <a:schemeClr val="bg1"/>
                </a:solidFill>
              </a:rPr>
              <a:t>Достигается сопоставимая высота за близкое время;</a:t>
            </a:r>
          </a:p>
          <a:p>
            <a:r>
              <a:rPr lang="ru-RU" b="1" dirty="0">
                <a:solidFill>
                  <a:schemeClr val="bg1"/>
                </a:solidFill>
              </a:rPr>
              <a:t>Общий тренд кривой практически совпадает с моделью;</a:t>
            </a:r>
          </a:p>
          <a:p>
            <a:r>
              <a:rPr lang="ru-RU" b="1" dirty="0">
                <a:solidFill>
                  <a:schemeClr val="bg1"/>
                </a:solidFill>
              </a:rPr>
              <a:t>Небольшие колебания и изменения наклона из-за: ступенчатого изменения тяги особенностей физического движка игры.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18030-1B61-F4DC-A734-E56DDDE16764}"/>
              </a:ext>
            </a:extLst>
          </p:cNvPr>
          <p:cNvSpPr txBox="1"/>
          <p:nvPr/>
        </p:nvSpPr>
        <p:spPr>
          <a:xfrm>
            <a:off x="525780" y="4721648"/>
            <a:ext cx="4716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Математическая модель: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Плавный, монотонный рост высоты;</a:t>
            </a:r>
          </a:p>
          <a:p>
            <a:r>
              <a:rPr lang="ru-RU" dirty="0">
                <a:solidFill>
                  <a:schemeClr val="bg1"/>
                </a:solidFill>
              </a:rPr>
              <a:t>В начале быстрый вертикальный подъём;</a:t>
            </a:r>
          </a:p>
          <a:p>
            <a:r>
              <a:rPr lang="ru-RU" dirty="0">
                <a:solidFill>
                  <a:schemeClr val="bg1"/>
                </a:solidFill>
              </a:rPr>
              <a:t>Далее темп роста снижается из-за перехода к более горизонтальному полёту и разрежения атмосферы.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4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E342D-1211-DE49-D7BE-04F20D3CF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5-d2nf85p8bjvh7rlj09g0.png">
            <a:extLst>
              <a:ext uri="{FF2B5EF4-FFF2-40B4-BE49-F238E27FC236}">
                <a16:creationId xmlns:a16="http://schemas.microsoft.com/office/drawing/2014/main" id="{8AFC6D5B-FAE8-5E42-5009-18565307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-24130" y="-243205"/>
            <a:ext cx="10607675" cy="739394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B56E81EC-D7B8-8376-5DD3-10A908A29515}"/>
              </a:ext>
            </a:extLst>
          </p:cNvPr>
          <p:cNvSpPr/>
          <p:nvPr/>
        </p:nvSpPr>
        <p:spPr>
          <a:xfrm>
            <a:off x="-3492" y="0"/>
            <a:ext cx="10591800" cy="686943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1000"/>
                </a:srgbClr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035AE2E-8306-2CD1-E2E4-00909DB5638E}"/>
              </a:ext>
            </a:extLst>
          </p:cNvPr>
          <p:cNvSpPr/>
          <p:nvPr/>
        </p:nvSpPr>
        <p:spPr>
          <a:xfrm>
            <a:off x="1270" y="0"/>
            <a:ext cx="10591800" cy="6869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043F4CE-E5C5-2D72-902D-922454212D1B}"/>
              </a:ext>
            </a:extLst>
          </p:cNvPr>
          <p:cNvSpPr/>
          <p:nvPr/>
        </p:nvSpPr>
        <p:spPr>
          <a:xfrm rot="5400000" flipH="1">
            <a:off x="-44735" y="805054"/>
            <a:ext cx="2284574" cy="9503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6F631F-E6DF-B36F-0D86-4BD09DC8BEC0}"/>
              </a:ext>
            </a:extLst>
          </p:cNvPr>
          <p:cNvSpPr/>
          <p:nvPr/>
        </p:nvSpPr>
        <p:spPr>
          <a:xfrm rot="16200000">
            <a:off x="8153400" y="516255"/>
            <a:ext cx="2173605" cy="9503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85E7FF9-662B-D6AD-413C-B92CF8BD485D}"/>
              </a:ext>
            </a:extLst>
          </p:cNvPr>
          <p:cNvSpPr/>
          <p:nvPr/>
        </p:nvSpPr>
        <p:spPr>
          <a:xfrm rot="16200000">
            <a:off x="9725360" y="753001"/>
            <a:ext cx="2313862" cy="9636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>
              <a:alpha val="0"/>
            </a:srgbClr>
          </a:solidFill>
          <a:ln w="6350">
            <a:solidFill>
              <a:srgbClr val="D3D8E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9DDFF52-F6E8-B359-5A93-3B528717CF6F}"/>
              </a:ext>
            </a:extLst>
          </p:cNvPr>
          <p:cNvSpPr/>
          <p:nvPr/>
        </p:nvSpPr>
        <p:spPr>
          <a:xfrm>
            <a:off x="525780" y="245541"/>
            <a:ext cx="10703560" cy="81724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Зависимости скорости от времени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704857-0DC6-CF01-ADB3-66ECCFA68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6" y="978169"/>
            <a:ext cx="5491751" cy="324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C0B771-89D3-F070-45B1-D73BCE058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612" y="933164"/>
            <a:ext cx="5008882" cy="324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3F9F72-87FC-E09C-CA4B-D6E333E70546}"/>
              </a:ext>
            </a:extLst>
          </p:cNvPr>
          <p:cNvSpPr txBox="1"/>
          <p:nvPr/>
        </p:nvSpPr>
        <p:spPr>
          <a:xfrm>
            <a:off x="289325" y="4376275"/>
            <a:ext cx="54865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Математическая модель:</a:t>
            </a:r>
          </a:p>
          <a:p>
            <a:r>
              <a:rPr lang="ru-RU" dirty="0">
                <a:solidFill>
                  <a:schemeClr val="bg1"/>
                </a:solidFill>
              </a:rPr>
              <a:t>Характерный профиль разгона: на старте скорость растёт почти линейно</a:t>
            </a:r>
          </a:p>
          <a:p>
            <a:r>
              <a:rPr lang="ru-RU" dirty="0">
                <a:solidFill>
                  <a:schemeClr val="bg1"/>
                </a:solidFill>
              </a:rPr>
              <a:t>затем наклон кривой меняется из-за уменьшения массы, разрежения атмосферы и изменения угла тангажа</a:t>
            </a:r>
          </a:p>
          <a:p>
            <a:r>
              <a:rPr lang="ru-RU" dirty="0">
                <a:solidFill>
                  <a:schemeClr val="bg1"/>
                </a:solidFill>
              </a:rPr>
              <a:t>Кривая гладкая за счёт непрерывных дифференциальных уравнений и учёта переменной массы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C40EC-CF7D-2AB6-D656-1F62ED6CA0F1}"/>
              </a:ext>
            </a:extLst>
          </p:cNvPr>
          <p:cNvSpPr txBox="1"/>
          <p:nvPr/>
        </p:nvSpPr>
        <p:spPr>
          <a:xfrm>
            <a:off x="6926101" y="4490559"/>
            <a:ext cx="5366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Данные KSP:</a:t>
            </a:r>
          </a:p>
          <a:p>
            <a:r>
              <a:rPr lang="ru-RU" dirty="0">
                <a:solidFill>
                  <a:schemeClr val="bg1"/>
                </a:solidFill>
              </a:rPr>
              <a:t>Форма графика в целом повторяет модель. Максимальная скорость и ключевые участки разгона совпадают</a:t>
            </a:r>
          </a:p>
          <a:p>
            <a:r>
              <a:rPr lang="ru-RU" dirty="0">
                <a:solidFill>
                  <a:schemeClr val="bg1"/>
                </a:solidFill>
              </a:rPr>
              <a:t>Отличия:</a:t>
            </a:r>
          </a:p>
          <a:p>
            <a:r>
              <a:rPr lang="ru-RU" dirty="0">
                <a:solidFill>
                  <a:schemeClr val="bg1"/>
                </a:solidFill>
              </a:rPr>
              <a:t>Резкие переломы и «ступеньки»: моменты отделения ступеней коррекции курса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0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Экономия топлива и точность посадки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991333" y="232594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67030" y="3448685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Экономия топлива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77825" y="3830955"/>
            <a:ext cx="3818890" cy="62946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Автопилот расходует на </a:t>
            </a:r>
            <a:r>
              <a:rPr lang="ru-RU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% меньше топлива при </a:t>
            </a:r>
            <a:r>
              <a:rPr lang="ru-RU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посадке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46298" y="1859215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08805" y="2708910"/>
            <a:ext cx="363156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Точность посадки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338955" y="3091815"/>
            <a:ext cx="3745230" cy="116046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Скорость касания 1,1 м/с против 3–5 м/с при ручном управлении, остаток топлива 8,7 % даёт запас на 120 м/с аварийного подъёма.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26244" y="240849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14030" y="3430270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Результаты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60385" y="3813175"/>
            <a:ext cx="3745230" cy="1160463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Цифры подтверждают выполнение всех целей проекта, показывая, что автоматика обеспечивает более точный и экономичный полёт.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713105" y="682707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713105" y="682707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70280" y="793832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Итог: теория = эксперимент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13460" y="1937292"/>
            <a:ext cx="6663690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Соответствие теории и эксперимента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13459" y="2935601"/>
            <a:ext cx="7221855" cy="162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Теоретическая модель полностью покрывает практический полёт в KSP, обеспечивая образовательную и демонстрационную функции. Достигнутые результаты подтверждают робастность и точность разработанной системы.</a:t>
            </a:r>
            <a:endParaRPr lang="en-US" sz="1600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504A8C73-D470-5902-DAB0-AE73F8242A42}"/>
              </a:ext>
            </a:extLst>
          </p:cNvPr>
          <p:cNvSpPr/>
          <p:nvPr/>
        </p:nvSpPr>
        <p:spPr>
          <a:xfrm rot="16200000">
            <a:off x="4170041" y="-4170004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A3E2B6B0-5E3C-CDD2-A1AF-6DA839197BDD}"/>
              </a:ext>
            </a:extLst>
          </p:cNvPr>
          <p:cNvSpPr/>
          <p:nvPr/>
        </p:nvSpPr>
        <p:spPr>
          <a:xfrm rot="16200000">
            <a:off x="4732291" y="-1499376"/>
            <a:ext cx="1860005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65DFEDF5-6AB5-9D5D-DD5A-95673AE6F8DA}"/>
              </a:ext>
            </a:extLst>
          </p:cNvPr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8A69186-9010-0135-EB0A-319BB8B30A08}"/>
              </a:ext>
            </a:extLst>
          </p:cNvPr>
          <p:cNvSpPr/>
          <p:nvPr/>
        </p:nvSpPr>
        <p:spPr>
          <a:xfrm>
            <a:off x="-5845494" y="5173344"/>
            <a:ext cx="14318617" cy="711390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21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161DD7-A8B6-C3A2-8DE4-AB7B465B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22F6E2D9-1913-289C-E482-D34FD37803EB}"/>
              </a:ext>
            </a:extLst>
          </p:cNvPr>
          <p:cNvSpPr/>
          <p:nvPr/>
        </p:nvSpPr>
        <p:spPr>
          <a:xfrm>
            <a:off x="713105" y="682707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78EC83F-A485-DAEE-C480-E72F6C177ADC}"/>
              </a:ext>
            </a:extLst>
          </p:cNvPr>
          <p:cNvSpPr/>
          <p:nvPr/>
        </p:nvSpPr>
        <p:spPr>
          <a:xfrm>
            <a:off x="713105" y="682707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851B21B-D932-152B-BA51-0E29CF9546A4}"/>
              </a:ext>
            </a:extLst>
          </p:cNvPr>
          <p:cNvSpPr/>
          <p:nvPr/>
        </p:nvSpPr>
        <p:spPr>
          <a:xfrm>
            <a:off x="3745189" y="736780"/>
            <a:ext cx="5096789" cy="5479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ru-RU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Ссылка на </a:t>
            </a:r>
            <a:r>
              <a:rPr lang="en-US" sz="32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GitHub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76C9B8E-67EE-3CCB-7AD9-56DEF8C8422F}"/>
              </a:ext>
            </a:extLst>
          </p:cNvPr>
          <p:cNvSpPr/>
          <p:nvPr/>
        </p:nvSpPr>
        <p:spPr>
          <a:xfrm>
            <a:off x="1013459" y="2935601"/>
            <a:ext cx="7221855" cy="162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A55DDB2C-2011-CB64-888D-030AB447FCB9}"/>
              </a:ext>
            </a:extLst>
          </p:cNvPr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F0210ED2-D28F-4E41-5C59-5ED2302E8A47}"/>
              </a:ext>
            </a:extLst>
          </p:cNvPr>
          <p:cNvSpPr/>
          <p:nvPr/>
        </p:nvSpPr>
        <p:spPr>
          <a:xfrm>
            <a:off x="-5845494" y="5173344"/>
            <a:ext cx="14318617" cy="711390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BF3F430-6CA4-2B5D-09C2-F7446659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189" y="2098134"/>
            <a:ext cx="4157702" cy="415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9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384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28384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9849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319849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17590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6117590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021445" y="2011680"/>
            <a:ext cx="2782570" cy="4419600"/>
          </a:xfrm>
          <a:prstGeom prst="rect">
            <a:avLst/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9021445" y="2011680"/>
            <a:ext cx="2782570" cy="441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336675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1336675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08145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4208145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109460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710946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939020" y="1630045"/>
            <a:ext cx="735330" cy="73533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9939020" y="1630045"/>
            <a:ext cx="735330" cy="735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и задачи миссии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334135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20"/>
          <p:cNvSpPr/>
          <p:nvPr/>
        </p:nvSpPr>
        <p:spPr>
          <a:xfrm>
            <a:off x="1334135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6715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миссии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70205" y="3289300"/>
            <a:ext cx="2662555" cy="259006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Цель миссии — смоделировать полёт от поверхности Кербина до мягкой посадки на Муну и реализовать его в KSP с использованием математической модели и автопилота </a:t>
            </a:r>
            <a:r>
              <a:rPr lang="ru-RU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посадки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на Python.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05605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Text 24"/>
          <p:cNvSpPr/>
          <p:nvPr/>
        </p:nvSpPr>
        <p:spPr>
          <a:xfrm>
            <a:off x="4205605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314700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Задача 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302635" y="3289300"/>
            <a:ext cx="262382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Изучить характеристики Кербина и Муны в KSP, включая их гравитационные параметры, радиусы и атмосферные свойства.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10692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Text 28"/>
          <p:cNvSpPr/>
          <p:nvPr/>
        </p:nvSpPr>
        <p:spPr>
          <a:xfrm>
            <a:off x="710692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198870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Задача 2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186805" y="3267710"/>
            <a:ext cx="2662555" cy="23209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Построить физическую и математическую модель полёта, учитывая изменение массы ракеты, гравитацию и </a:t>
            </a:r>
            <a:r>
              <a:rPr lang="en-US" sz="14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аэродинамическое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сопротивление с экспоненциальной атмосферой.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936480" y="1834515"/>
            <a:ext cx="765810" cy="340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4" name="Text 32"/>
          <p:cNvSpPr/>
          <p:nvPr/>
        </p:nvSpPr>
        <p:spPr>
          <a:xfrm>
            <a:off x="9936480" y="1834515"/>
            <a:ext cx="765810" cy="340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083040" y="2589530"/>
            <a:ext cx="260413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Задача 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058910" y="3289300"/>
            <a:ext cx="2623820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Реализовать модель и автопилот на Python с использованием библиотек NumPy, SciPy, Matplotlib и kRPC для управления полётом в KSP.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19605" y="-5283835"/>
            <a:ext cx="8323580" cy="832358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264535" y="3461385"/>
            <a:ext cx="5857240" cy="5857240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-3264535" y="3461385"/>
            <a:ext cx="5857240" cy="585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9224645" y="3373120"/>
            <a:ext cx="4029075" cy="402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16200000">
            <a:off x="7044690" y="425450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 rot="16200000">
            <a:off x="7044690" y="425450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16200000">
            <a:off x="4777105" y="-300164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 rot="16200000">
            <a:off x="4777105" y="-300164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16200000">
            <a:off x="5709920" y="-129603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33000"/>
                </a:srgbClr>
              </a:gs>
              <a:gs pos="100000">
                <a:srgbClr val="232322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 rot="16200000">
            <a:off x="5709920" y="-1296035"/>
            <a:ext cx="1484630" cy="103676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751938" y="355953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1751938" y="355953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84198" y="1904091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784198" y="190409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071468" y="5338806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3071468" y="5338806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Бюджет Δv по ступеням и запас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Text 22"/>
          <p:cNvSpPr/>
          <p:nvPr/>
        </p:nvSpPr>
        <p:spPr>
          <a:xfrm>
            <a:off x="784199" y="207511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644650" y="1485900"/>
            <a:ext cx="771398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Δv верхней ступени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644650" y="1840230"/>
            <a:ext cx="7713980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Верхняя ступень Terrier обеспечивает Δv 2310 м/с, достаточное для торможения и посадки на Муне.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Text 26"/>
          <p:cNvSpPr/>
          <p:nvPr/>
        </p:nvSpPr>
        <p:spPr>
          <a:xfrm>
            <a:off x="1725064" y="373095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529840" y="3249930"/>
            <a:ext cx="771398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Δv второй ступени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529840" y="3604260"/>
            <a:ext cx="7713980" cy="6295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Вторая ступень Swivel даёт Δv 1590 м/с, необходимое для довыведения на орбиту и импульса TLI.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2" name="Text 30"/>
          <p:cNvSpPr/>
          <p:nvPr/>
        </p:nvSpPr>
        <p:spPr>
          <a:xfrm>
            <a:off x="3057900" y="5527017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034790" y="4953000"/>
            <a:ext cx="7602220" cy="276225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Δv твердотопливных ускорителей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034790" y="5307330"/>
            <a:ext cx="7844155" cy="580231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Четыре твердотопливных ускорителя RT-30 Кувалда в сумме обеспечивают Δv 2500 м/с для быстрого выхода из атмосферы.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3">
            <a:extLst>
              <a:ext uri="{FF2B5EF4-FFF2-40B4-BE49-F238E27FC236}">
                <a16:creationId xmlns:a16="http://schemas.microsoft.com/office/drawing/2014/main" id="{F391345C-CE93-DB1A-FF9D-804FA2199DE0}"/>
              </a:ext>
            </a:extLst>
          </p:cNvPr>
          <p:cNvSpPr/>
          <p:nvPr/>
        </p:nvSpPr>
        <p:spPr>
          <a:xfrm>
            <a:off x="9005834" y="1347759"/>
            <a:ext cx="2851838" cy="5099320"/>
          </a:xfrm>
          <a:custGeom>
            <a:avLst/>
            <a:gdLst/>
            <a:ahLst/>
            <a:cxnLst/>
            <a:rect l="l" t="t" r="r" b="b"/>
            <a:pathLst>
              <a:path w="5537200" h="2032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1930400"/>
                </a:lnTo>
                <a:cubicBezTo>
                  <a:pt x="5537200" y="1986475"/>
                  <a:pt x="5491675" y="2032000"/>
                  <a:pt x="5435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2" name="Shape 3">
            <a:extLst>
              <a:ext uri="{FF2B5EF4-FFF2-40B4-BE49-F238E27FC236}">
                <a16:creationId xmlns:a16="http://schemas.microsoft.com/office/drawing/2014/main" id="{4B63BA72-334C-8CFF-1D63-E1BEF69753D1}"/>
              </a:ext>
            </a:extLst>
          </p:cNvPr>
          <p:cNvSpPr/>
          <p:nvPr/>
        </p:nvSpPr>
        <p:spPr>
          <a:xfrm>
            <a:off x="5846304" y="1378131"/>
            <a:ext cx="2851838" cy="5099320"/>
          </a:xfrm>
          <a:custGeom>
            <a:avLst/>
            <a:gdLst/>
            <a:ahLst/>
            <a:cxnLst/>
            <a:rect l="l" t="t" r="r" b="b"/>
            <a:pathLst>
              <a:path w="5537200" h="20320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1930400"/>
                </a:lnTo>
                <a:cubicBezTo>
                  <a:pt x="5537200" y="1986475"/>
                  <a:pt x="5491675" y="2032000"/>
                  <a:pt x="5435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-37465" y="-62865"/>
            <a:ext cx="5473700" cy="691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 rot="16200000">
            <a:off x="7122795" y="1765300"/>
            <a:ext cx="6875780" cy="331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262890" y="91926"/>
            <a:ext cx="5014504" cy="211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Vis-viva и формула Циолковского</a:t>
            </a:r>
            <a:endParaRPr lang="en-US" sz="1600" b="1" dirty="0"/>
          </a:p>
        </p:txBody>
      </p:sp>
      <p:sp>
        <p:nvSpPr>
          <p:cNvPr id="11" name="Text 5"/>
          <p:cNvSpPr/>
          <p:nvPr/>
        </p:nvSpPr>
        <p:spPr>
          <a:xfrm>
            <a:off x="6280283" y="1496024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живой силы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08614" y="3284813"/>
            <a:ext cx="2667609" cy="28544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vis-viva используется для расчёта скорости на различных этапах полёта. Например, для переходной траектории с апоцентром 11 400 км и перицентром 680 км скорость в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точке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TLI составляет 3131 м/с.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9551315" y="1509166"/>
            <a:ext cx="2748280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Формула Циолковского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9251768" y="3306276"/>
            <a:ext cx="2617833" cy="25344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Формула </a:t>
            </a:r>
            <a:r>
              <a:rPr lang="en-US" sz="1600" dirty="0" err="1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Циолковского</a:t>
            </a:r>
            <a:r>
              <a:rPr lang="en-US" sz="16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позволяет</a:t>
            </a:r>
            <a:r>
              <a:rPr lang="en-US" sz="1600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оценить изменение скорости для каждой ступени ракеты. Суммарный бюджет Δv для миссии составляет 5100 м/с, что покрыто проектом с запасом 14%.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5">
                <a:extLst>
                  <a:ext uri="{FF2B5EF4-FFF2-40B4-BE49-F238E27FC236}">
                    <a16:creationId xmlns:a16="http://schemas.microsoft.com/office/drawing/2014/main" id="{82AC9966-9708-B803-8864-3C6F733B9D40}"/>
                  </a:ext>
                </a:extLst>
              </p:cNvPr>
              <p:cNvSpPr/>
              <p:nvPr/>
            </p:nvSpPr>
            <p:spPr>
              <a:xfrm>
                <a:off x="4311016" y="2202194"/>
                <a:ext cx="5359400" cy="91499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 5">
                <a:extLst>
                  <a:ext uri="{FF2B5EF4-FFF2-40B4-BE49-F238E27FC236}">
                    <a16:creationId xmlns:a16="http://schemas.microsoft.com/office/drawing/2014/main" id="{82AC9966-9708-B803-8864-3C6F733B9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016" y="2202194"/>
                <a:ext cx="5359400" cy="91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8">
                <a:extLst>
                  <a:ext uri="{FF2B5EF4-FFF2-40B4-BE49-F238E27FC236}">
                    <a16:creationId xmlns:a16="http://schemas.microsoft.com/office/drawing/2014/main" id="{07CF6F80-B354-83D9-BAAE-5244AAA3BE36}"/>
                  </a:ext>
                </a:extLst>
              </p:cNvPr>
              <p:cNvSpPr/>
              <p:nvPr/>
            </p:nvSpPr>
            <p:spPr>
              <a:xfrm>
                <a:off x="7880985" y="2393992"/>
                <a:ext cx="5359400" cy="7112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sz="1600" i="1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600" i="1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rgbClr val="F0F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dirty="0">
                                  <a:solidFill>
                                    <a:srgbClr val="F0F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dirty="0">
                          <a:solidFill>
                            <a:srgbClr val="F0F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 8">
                <a:extLst>
                  <a:ext uri="{FF2B5EF4-FFF2-40B4-BE49-F238E27FC236}">
                    <a16:creationId xmlns:a16="http://schemas.microsoft.com/office/drawing/2014/main" id="{07CF6F80-B354-83D9-BAAE-5244AAA3B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85" y="2393992"/>
                <a:ext cx="5359400" cy="711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Shape 9">
            <a:extLst>
              <a:ext uri="{FF2B5EF4-FFF2-40B4-BE49-F238E27FC236}">
                <a16:creationId xmlns:a16="http://schemas.microsoft.com/office/drawing/2014/main" id="{F4153828-A82D-56CD-5AFD-DFDE2C2467E4}"/>
              </a:ext>
            </a:extLst>
          </p:cNvPr>
          <p:cNvSpPr/>
          <p:nvPr/>
        </p:nvSpPr>
        <p:spPr>
          <a:xfrm>
            <a:off x="114934" y="2203936"/>
            <a:ext cx="5585121" cy="3386967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01592" y="0"/>
                </a:moveTo>
                <a:lnTo>
                  <a:pt x="5740408" y="0"/>
                </a:lnTo>
                <a:cubicBezTo>
                  <a:pt x="5796516" y="0"/>
                  <a:pt x="5842000" y="45484"/>
                  <a:pt x="5842000" y="101592"/>
                </a:cubicBezTo>
                <a:lnTo>
                  <a:pt x="5842000" y="6248408"/>
                </a:lnTo>
                <a:cubicBezTo>
                  <a:pt x="5842000" y="6304516"/>
                  <a:pt x="5796516" y="6350000"/>
                  <a:pt x="5740408" y="6350000"/>
                </a:cubicBezTo>
                <a:lnTo>
                  <a:pt x="101592" y="6350000"/>
                </a:lnTo>
                <a:cubicBezTo>
                  <a:pt x="45484" y="6350000"/>
                  <a:pt x="0" y="6304516"/>
                  <a:pt x="0" y="62484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3" name="Text 10">
            <a:extLst>
              <a:ext uri="{FF2B5EF4-FFF2-40B4-BE49-F238E27FC236}">
                <a16:creationId xmlns:a16="http://schemas.microsoft.com/office/drawing/2014/main" id="{7A98DF6D-546B-840A-D8BA-411EA2DB165B}"/>
              </a:ext>
            </a:extLst>
          </p:cNvPr>
          <p:cNvSpPr/>
          <p:nvPr/>
        </p:nvSpPr>
        <p:spPr>
          <a:xfrm>
            <a:off x="1443481" y="2620239"/>
            <a:ext cx="304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Бюджет Δv миссии</a:t>
            </a:r>
            <a:endParaRPr lang="en-US" sz="1600" dirty="0"/>
          </a:p>
        </p:txBody>
      </p:sp>
      <p:sp>
        <p:nvSpPr>
          <p:cNvPr id="54" name="Text 11">
            <a:extLst>
              <a:ext uri="{FF2B5EF4-FFF2-40B4-BE49-F238E27FC236}">
                <a16:creationId xmlns:a16="http://schemas.microsoft.com/office/drawing/2014/main" id="{D64D2352-360D-11D6-4EB6-64451453A92F}"/>
              </a:ext>
            </a:extLst>
          </p:cNvPr>
          <p:cNvSpPr/>
          <p:nvPr/>
        </p:nvSpPr>
        <p:spPr>
          <a:xfrm>
            <a:off x="171893" y="3128239"/>
            <a:ext cx="128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Требуется:</a:t>
            </a:r>
            <a:endParaRPr lang="en-US" sz="1600" dirty="0"/>
          </a:p>
        </p:txBody>
      </p:sp>
      <p:sp>
        <p:nvSpPr>
          <p:cNvPr id="55" name="Text 12">
            <a:extLst>
              <a:ext uri="{FF2B5EF4-FFF2-40B4-BE49-F238E27FC236}">
                <a16:creationId xmlns:a16="http://schemas.microsoft.com/office/drawing/2014/main" id="{23BF2400-5AEE-2EF5-724A-8C16C3215750}"/>
              </a:ext>
            </a:extLst>
          </p:cNvPr>
          <p:cNvSpPr/>
          <p:nvPr/>
        </p:nvSpPr>
        <p:spPr>
          <a:xfrm>
            <a:off x="4542181" y="3128239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~5100 м/с</a:t>
            </a:r>
            <a:endParaRPr lang="en-US" sz="1600" dirty="0"/>
          </a:p>
        </p:txBody>
      </p:sp>
      <p:sp>
        <p:nvSpPr>
          <p:cNvPr id="56" name="Text 13">
            <a:extLst>
              <a:ext uri="{FF2B5EF4-FFF2-40B4-BE49-F238E27FC236}">
                <a16:creationId xmlns:a16="http://schemas.microsoft.com/office/drawing/2014/main" id="{14A79C38-89CB-C707-424B-74D12ABAB8DB}"/>
              </a:ext>
            </a:extLst>
          </p:cNvPr>
          <p:cNvSpPr/>
          <p:nvPr/>
        </p:nvSpPr>
        <p:spPr>
          <a:xfrm>
            <a:off x="171893" y="3585439"/>
            <a:ext cx="246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Ракета обеспечивает:</a:t>
            </a:r>
            <a:endParaRPr lang="en-US" sz="1600" dirty="0"/>
          </a:p>
        </p:txBody>
      </p:sp>
      <p:sp>
        <p:nvSpPr>
          <p:cNvPr id="57" name="Text 14">
            <a:extLst>
              <a:ext uri="{FF2B5EF4-FFF2-40B4-BE49-F238E27FC236}">
                <a16:creationId xmlns:a16="http://schemas.microsoft.com/office/drawing/2014/main" id="{7EAEA9E5-B445-4D3C-4E0C-A150CE674F41}"/>
              </a:ext>
            </a:extLst>
          </p:cNvPr>
          <p:cNvSpPr/>
          <p:nvPr/>
        </p:nvSpPr>
        <p:spPr>
          <a:xfrm>
            <a:off x="4542181" y="3585439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~5800 м/с</a:t>
            </a:r>
            <a:endParaRPr lang="en-US" sz="1600" dirty="0"/>
          </a:p>
        </p:txBody>
      </p:sp>
      <p:sp>
        <p:nvSpPr>
          <p:cNvPr id="58" name="Text 15">
            <a:extLst>
              <a:ext uri="{FF2B5EF4-FFF2-40B4-BE49-F238E27FC236}">
                <a16:creationId xmlns:a16="http://schemas.microsoft.com/office/drawing/2014/main" id="{332BE179-9D65-5F26-260A-2D17C3E67F11}"/>
              </a:ext>
            </a:extLst>
          </p:cNvPr>
          <p:cNvSpPr/>
          <p:nvPr/>
        </p:nvSpPr>
        <p:spPr>
          <a:xfrm>
            <a:off x="171893" y="4042639"/>
            <a:ext cx="81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Запас:</a:t>
            </a:r>
            <a:endParaRPr lang="en-US" sz="1600" dirty="0"/>
          </a:p>
        </p:txBody>
      </p:sp>
      <p:sp>
        <p:nvSpPr>
          <p:cNvPr id="59" name="Text 16">
            <a:extLst>
              <a:ext uri="{FF2B5EF4-FFF2-40B4-BE49-F238E27FC236}">
                <a16:creationId xmlns:a16="http://schemas.microsoft.com/office/drawing/2014/main" id="{93DD5D65-7A5C-9460-5B59-2CD5FD489233}"/>
              </a:ext>
            </a:extLst>
          </p:cNvPr>
          <p:cNvSpPr/>
          <p:nvPr/>
        </p:nvSpPr>
        <p:spPr>
          <a:xfrm>
            <a:off x="5149896" y="4042639"/>
            <a:ext cx="57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C96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14%</a:t>
            </a:r>
            <a:endParaRPr lang="en-US" sz="1600" dirty="0"/>
          </a:p>
        </p:txBody>
      </p:sp>
      <p:sp>
        <p:nvSpPr>
          <p:cNvPr id="60" name="Shape 17">
            <a:extLst>
              <a:ext uri="{FF2B5EF4-FFF2-40B4-BE49-F238E27FC236}">
                <a16:creationId xmlns:a16="http://schemas.microsoft.com/office/drawing/2014/main" id="{335131DC-14C8-9ADE-2BCE-FF49472D03EE}"/>
              </a:ext>
            </a:extLst>
          </p:cNvPr>
          <p:cNvSpPr/>
          <p:nvPr/>
        </p:nvSpPr>
        <p:spPr>
          <a:xfrm>
            <a:off x="171893" y="4601439"/>
            <a:ext cx="5435600" cy="101600"/>
          </a:xfrm>
          <a:custGeom>
            <a:avLst/>
            <a:gdLst/>
            <a:ahLst/>
            <a:cxnLst/>
            <a:rect l="l" t="t" r="r" b="b"/>
            <a:pathLst>
              <a:path w="5435600" h="101600">
                <a:moveTo>
                  <a:pt x="50800" y="0"/>
                </a:moveTo>
                <a:lnTo>
                  <a:pt x="5384800" y="0"/>
                </a:lnTo>
                <a:cubicBezTo>
                  <a:pt x="5412837" y="0"/>
                  <a:pt x="5435600" y="22763"/>
                  <a:pt x="5435600" y="50800"/>
                </a:cubicBezTo>
                <a:lnTo>
                  <a:pt x="5435600" y="50800"/>
                </a:lnTo>
                <a:cubicBezTo>
                  <a:pt x="5435600" y="78837"/>
                  <a:pt x="5412837" y="101600"/>
                  <a:pt x="5384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C96A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1" name="Shape 18">
            <a:extLst>
              <a:ext uri="{FF2B5EF4-FFF2-40B4-BE49-F238E27FC236}">
                <a16:creationId xmlns:a16="http://schemas.microsoft.com/office/drawing/2014/main" id="{44CA44F8-194A-1DC0-1B77-0698606D5D4B}"/>
              </a:ext>
            </a:extLst>
          </p:cNvPr>
          <p:cNvSpPr/>
          <p:nvPr/>
        </p:nvSpPr>
        <p:spPr>
          <a:xfrm>
            <a:off x="171893" y="4601439"/>
            <a:ext cx="4724400" cy="101600"/>
          </a:xfrm>
          <a:custGeom>
            <a:avLst/>
            <a:gdLst/>
            <a:ahLst/>
            <a:cxnLst/>
            <a:rect l="l" t="t" r="r" b="b"/>
            <a:pathLst>
              <a:path w="4724400" h="101600">
                <a:moveTo>
                  <a:pt x="50800" y="0"/>
                </a:moveTo>
                <a:lnTo>
                  <a:pt x="4673600" y="0"/>
                </a:lnTo>
                <a:cubicBezTo>
                  <a:pt x="4701637" y="0"/>
                  <a:pt x="4724400" y="22763"/>
                  <a:pt x="4724400" y="50800"/>
                </a:cubicBezTo>
                <a:lnTo>
                  <a:pt x="4724400" y="50800"/>
                </a:lnTo>
                <a:cubicBezTo>
                  <a:pt x="4724400" y="78837"/>
                  <a:pt x="4701637" y="101600"/>
                  <a:pt x="46736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90E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3" name="Text 1">
            <a:extLst>
              <a:ext uri="{FF2B5EF4-FFF2-40B4-BE49-F238E27FC236}">
                <a16:creationId xmlns:a16="http://schemas.microsoft.com/office/drawing/2014/main" id="{BE66D21D-726A-184A-C636-E844CA4C8B40}"/>
              </a:ext>
            </a:extLst>
          </p:cNvPr>
          <p:cNvSpPr/>
          <p:nvPr/>
        </p:nvSpPr>
        <p:spPr>
          <a:xfrm>
            <a:off x="114935" y="89535"/>
            <a:ext cx="5473700" cy="6913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5" name="Shape 2">
            <a:extLst>
              <a:ext uri="{FF2B5EF4-FFF2-40B4-BE49-F238E27FC236}">
                <a16:creationId xmlns:a16="http://schemas.microsoft.com/office/drawing/2014/main" id="{4846B941-D869-295D-2D05-C47AF4149E71}"/>
              </a:ext>
            </a:extLst>
          </p:cNvPr>
          <p:cNvSpPr/>
          <p:nvPr/>
        </p:nvSpPr>
        <p:spPr>
          <a:xfrm>
            <a:off x="-8775733" y="-7674533"/>
            <a:ext cx="20359052" cy="9139579"/>
          </a:xfrm>
          <a:prstGeom prst="ellipse">
            <a:avLst/>
          </a:pr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57065" y="2061210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4457065" y="2061210"/>
            <a:ext cx="3399155" cy="825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8347075" y="-2172335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2000">
                <a:srgbClr val="788FA3">
                  <a:alpha val="36000"/>
                </a:srgbClr>
              </a:gs>
              <a:gs pos="54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1"/>
          </a:gradFill>
          <a:ln w="6350">
            <a:solidFill>
              <a:srgbClr val="788FA3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 rot="10800000">
            <a:off x="8328660" y="-2260600"/>
            <a:ext cx="3399155" cy="825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3505" y="-6503670"/>
            <a:ext cx="8323580" cy="832358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10800000">
            <a:off x="1952625" y="4520565"/>
            <a:ext cx="386080" cy="772160"/>
          </a:xfrm>
          <a:custGeom>
            <a:avLst/>
            <a:gdLst/>
            <a:ahLst/>
            <a:cxnLst/>
            <a:rect l="l" t="t" r="r" b="b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7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1"/>
          </a:gradFill>
          <a:ln w="6350">
            <a:gradFill flip="none" rotWithShape="1">
              <a:gsLst>
                <a:gs pos="0">
                  <a:srgbClr val="FFFFFF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968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 rot="10800000">
            <a:off x="1952625" y="4520565"/>
            <a:ext cx="386080" cy="772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10800000" flipH="1">
            <a:off x="2336800" y="4520565"/>
            <a:ext cx="386080" cy="772160"/>
          </a:xfrm>
          <a:custGeom>
            <a:avLst/>
            <a:gdLst/>
            <a:ahLst/>
            <a:cxnLst/>
            <a:rect l="l" t="t" r="r" b="b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28A4DE"/>
              </a:gs>
              <a:gs pos="7000">
                <a:srgbClr val="28A4DE"/>
              </a:gs>
              <a:gs pos="100000">
                <a:srgbClr val="A9DAF2">
                  <a:alpha val="0"/>
                </a:srgbClr>
              </a:gs>
            </a:gsLst>
            <a:lin ang="19200000" scaled="1"/>
          </a:gradFill>
          <a:ln w="6350">
            <a:gradFill flip="none" rotWithShape="1">
              <a:gsLst>
                <a:gs pos="0">
                  <a:srgbClr val="FFFFFF"/>
                </a:gs>
                <a:gs pos="54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812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 rot="10800000">
            <a:off x="2336800" y="4520565"/>
            <a:ext cx="386080" cy="772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952625" y="4420235"/>
            <a:ext cx="770255" cy="201295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9000">
                <a:srgbClr val="219ED8"/>
              </a:gs>
              <a:gs pos="100000">
                <a:srgbClr val="7EC9EB"/>
              </a:gs>
            </a:gsLst>
            <a:lin ang="162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1952625" y="4420235"/>
            <a:ext cx="770255" cy="201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10800000">
            <a:off x="974090" y="3281045"/>
            <a:ext cx="1367790" cy="2740025"/>
          </a:xfrm>
          <a:custGeom>
            <a:avLst/>
            <a:gdLst/>
            <a:ahLst/>
            <a:cxnLst/>
            <a:rect l="l" t="t" r="r" b="b"/>
            <a:pathLst>
              <a:path w="1367790" h="2740025">
                <a:moveTo>
                  <a:pt x="0" y="2382471"/>
                </a:moveTo>
                <a:lnTo>
                  <a:pt x="0" y="0"/>
                </a:lnTo>
                <a:lnTo>
                  <a:pt x="1367790" y="2740025"/>
                </a:lnTo>
                <a:lnTo>
                  <a:pt x="0" y="2382471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7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1"/>
          </a:gradFill>
          <a:ln w="15875">
            <a:gradFill flip="none" rotWithShape="1">
              <a:gsLst>
                <a:gs pos="0">
                  <a:srgbClr val="FFFFFF"/>
                </a:gs>
                <a:gs pos="4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968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 rot="10800000">
            <a:off x="974090" y="3281045"/>
            <a:ext cx="1367790" cy="2740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 rot="10800000">
            <a:off x="2336800" y="3281045"/>
            <a:ext cx="1367790" cy="2740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727200" y="6042025"/>
            <a:ext cx="1226820" cy="219710"/>
          </a:xfrm>
          <a:prstGeom prst="ellipse">
            <a:avLst/>
          </a:prstGeom>
          <a:solidFill>
            <a:srgbClr val="7EC9EB">
              <a:alpha val="2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Text 19"/>
          <p:cNvSpPr/>
          <p:nvPr/>
        </p:nvSpPr>
        <p:spPr>
          <a:xfrm>
            <a:off x="1727200" y="6042025"/>
            <a:ext cx="1226820" cy="2197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74090" y="2924810"/>
            <a:ext cx="2730500" cy="713740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9000">
                <a:srgbClr val="219ED8"/>
              </a:gs>
              <a:gs pos="100000">
                <a:srgbClr val="7EC9EB"/>
              </a:gs>
            </a:gsLst>
            <a:lin ang="162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Text 21"/>
          <p:cNvSpPr/>
          <p:nvPr/>
        </p:nvSpPr>
        <p:spPr>
          <a:xfrm>
            <a:off x="974090" y="2924810"/>
            <a:ext cx="2730500" cy="713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 rot="720000">
            <a:off x="603250" y="3929380"/>
            <a:ext cx="3438525" cy="1009650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gradFill flip="none" rotWithShape="1">
              <a:gsLst>
                <a:gs pos="0">
                  <a:srgbClr val="7EC9EB"/>
                </a:gs>
                <a:gs pos="81000">
                  <a:srgbClr val="28A4DE">
                    <a:alpha val="0"/>
                  </a:srgbClr>
                </a:gs>
                <a:gs pos="100000">
                  <a:srgbClr val="28A4DE">
                    <a:alpha val="0"/>
                  </a:srgbClr>
                </a:gs>
              </a:gsLst>
              <a:lin ang="16140000" scaled="1"/>
            </a:gra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5" name="Text 23"/>
          <p:cNvSpPr/>
          <p:nvPr/>
        </p:nvSpPr>
        <p:spPr>
          <a:xfrm rot="720000">
            <a:off x="603250" y="3929380"/>
            <a:ext cx="3438525" cy="1009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 rot="20640000">
            <a:off x="623886" y="3928110"/>
            <a:ext cx="3438525" cy="10096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097405" y="6086475"/>
            <a:ext cx="486410" cy="1295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0280" y="514350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Экспоненциальная атмосфера и сопротивление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669790" y="2939415"/>
            <a:ext cx="3006090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Аэродинамическое сопротивление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32"/>
              <p:cNvSpPr/>
              <p:nvPr/>
            </p:nvSpPr>
            <p:spPr>
              <a:xfrm>
                <a:off x="4585970" y="4018915"/>
                <a:ext cx="3133725" cy="2081595"/>
              </a:xfrm>
              <a:prstGeom prst="rect">
                <a:avLst/>
              </a:prstGeom>
              <a:noFill/>
              <a:ln/>
            </p:spPr>
            <p:txBody>
              <a:bodyPr wrap="square" lIns="45720" tIns="45720" rIns="45720" bIns="4572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Аэродинамическое сопротивление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х</m:t>
                        </m:r>
                      </m:sub>
                    </m:sSub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ru-RU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u-RU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с H ≈ 5,6 км для Кербина. Это учитывается в модели для точного расчёта траектории.</a:t>
                </a:r>
                <a:endParaRPr lang="en-US" sz="1600" dirty="0"/>
              </a:p>
            </p:txBody>
          </p:sp>
        </mc:Choice>
        <mc:Fallback xmlns="">
          <p:sp>
            <p:nvSpPr>
              <p:cNvPr id="34" name="Tex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970" y="4018915"/>
                <a:ext cx="3133725" cy="2081595"/>
              </a:xfrm>
              <a:prstGeom prst="rect">
                <a:avLst/>
              </a:prstGeom>
              <a:blipFill>
                <a:blip r:embed="rId3"/>
                <a:stretch>
                  <a:fillRect l="-1946" r="-2335" b="-146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33"/>
          <p:cNvSpPr/>
          <p:nvPr/>
        </p:nvSpPr>
        <p:spPr>
          <a:xfrm>
            <a:off x="8458200" y="1197610"/>
            <a:ext cx="2974340" cy="1371600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Влияние на полёт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51215" y="2277110"/>
            <a:ext cx="3133725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Первые секунды полёта идут почти вертикально, чтобы быстро уйти из плотных слоёв атмосферы и снизить динамическое давление, что критично для сохранения ракеты.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62" y="1335984"/>
            <a:ext cx="45719" cy="2723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50303" y="4354468"/>
            <a:ext cx="45719" cy="20046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04" y="4425092"/>
            <a:ext cx="33655" cy="20046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413" y="1335984"/>
            <a:ext cx="45719" cy="27233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713105" y="191570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1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013460" y="325867"/>
            <a:ext cx="105206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Уравнения движения и переменная масса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713226" y="4376088"/>
            <a:ext cx="5074923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высоты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4"/>
              <p:cNvSpPr/>
              <p:nvPr/>
            </p:nvSpPr>
            <p:spPr>
              <a:xfrm>
                <a:off x="1439226" y="4836094"/>
                <a:ext cx="4874260" cy="1167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𝒅𝒉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изменение высоты зависит от </a:t>
                </a:r>
                <a:r>
                  <a:rPr lang="en-US" sz="14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вертикальной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скорости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,</a:t>
                </a:r>
                <a:r>
                  <a:rPr lang="ru-RU" sz="1600" dirty="0">
                    <a:solidFill>
                      <a:schemeClr val="bg1"/>
                    </a:solidFill>
                  </a:rPr>
                  <a:t> где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— высота,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</a:rPr>
                  <a:t>— время,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ar-AE" sz="1600" dirty="0">
                    <a:solidFill>
                      <a:schemeClr val="bg1"/>
                    </a:solidFill>
                  </a:rPr>
                  <a:t>— </a:t>
                </a:r>
                <a:r>
                  <a:rPr lang="ru-RU" sz="1600" dirty="0">
                    <a:solidFill>
                      <a:schemeClr val="bg1"/>
                    </a:solidFill>
                  </a:rPr>
                  <a:t>вертикальная составляющая скорости.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Tex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26" y="4836094"/>
                <a:ext cx="4874260" cy="1167756"/>
              </a:xfrm>
              <a:prstGeom prst="rect">
                <a:avLst/>
              </a:prstGeom>
              <a:blipFill>
                <a:blip r:embed="rId4"/>
                <a:stretch>
                  <a:fillRect l="-2500" r="-375" b="-9375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5"/>
          <p:cNvSpPr/>
          <p:nvPr/>
        </p:nvSpPr>
        <p:spPr>
          <a:xfrm>
            <a:off x="1739581" y="1272468"/>
            <a:ext cx="5022215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горизонтальной скорости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6"/>
              <p:cNvSpPr/>
              <p:nvPr/>
            </p:nvSpPr>
            <p:spPr>
              <a:xfrm>
                <a:off x="1439226" y="1984990"/>
                <a:ext cx="5022215" cy="19642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i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горизонтальная скорость изменяется 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из-за </a:t>
                </a:r>
                <a:r>
                  <a:rPr lang="en-US" sz="1400" dirty="0" err="1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аэродинамического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сопротивления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​ — горизонтальная скорость,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ru-RU" altLang="ru-RU" sz="1400" b="0" i="1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Dx</a:t>
                </a:r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— горизонтальная составляющая силы аэродинамического сопротивления,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kumimoji="0" lang="ru-RU" altLang="ru-RU" sz="1400" b="0" i="1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m </a:t>
                </a:r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— масса ракеты.</a:t>
                </a:r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12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26" y="1984990"/>
                <a:ext cx="5022215" cy="1964256"/>
              </a:xfrm>
              <a:prstGeom prst="rect">
                <a:avLst/>
              </a:prstGeom>
              <a:blipFill>
                <a:blip r:embed="rId5"/>
                <a:stretch>
                  <a:fillRect l="-2184" r="-3034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7"/>
          <p:cNvSpPr/>
          <p:nvPr/>
        </p:nvSpPr>
        <p:spPr>
          <a:xfrm>
            <a:off x="7062151" y="1229686"/>
            <a:ext cx="4980305" cy="787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вертикальной скорости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8"/>
              <p:cNvSpPr/>
              <p:nvPr/>
            </p:nvSpPr>
            <p:spPr>
              <a:xfrm>
                <a:off x="6461441" y="1984990"/>
                <a:ext cx="4855845" cy="221894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𝒔𝒊𝒏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b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вертикальная скорость зависит от гравитации, сопротивления и </a:t>
                </a:r>
                <a:r>
                  <a:rPr lang="en-US" sz="1400" dirty="0" err="1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тяги</a:t>
                </a:r>
                <a:r>
                  <a:rPr lang="en-US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, </a:t>
                </a:r>
                <a:r>
                  <a:rPr lang="ru-RU" sz="1400" dirty="0">
                    <a:solidFill>
                      <a:schemeClr val="bg1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где 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0" lang="en-US" altLang="ru-RU" sz="1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ru-RU" altLang="ru-RU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panose="020B0604020202020204" pitchFamily="34" charset="0"/>
                  </a:rPr>
                  <a:t>— вертикальная скорость,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g(h)— 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ускорение свободного падения на высоте h,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Dy</a:t>
                </a: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​ 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— вертикальная составляющая силы сопротивления,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T 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— тяга двигателей,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ru-RU" altLang="ru-RU" sz="1400" i="1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m</a:t>
                </a:r>
                <a:r>
                  <a:rPr lang="ru-RU" altLang="ru-RU" sz="14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— масса ракеты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441" y="1984990"/>
                <a:ext cx="4855845" cy="2218941"/>
              </a:xfrm>
              <a:prstGeom prst="rect">
                <a:avLst/>
              </a:prstGeom>
              <a:blipFill>
                <a:blip r:embed="rId6"/>
                <a:stretch>
                  <a:fillRect r="-1042" b="-1136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9"/>
          <p:cNvSpPr/>
          <p:nvPr/>
        </p:nvSpPr>
        <p:spPr>
          <a:xfrm>
            <a:off x="6933880" y="4417271"/>
            <a:ext cx="5026025" cy="374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Уравнение массы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10"/>
              <p:cNvSpPr/>
              <p:nvPr/>
            </p:nvSpPr>
            <p:spPr>
              <a:xfrm>
                <a:off x="6985633" y="4836094"/>
                <a:ext cx="4853940" cy="86536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𝒅𝒎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𝒅𝒕</m:t>
                        </m:r>
                      </m:den>
                    </m:f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=</m:t>
                    </m:r>
                    <m:r>
                      <a:rPr lang="en-US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Sans" pitchFamily="34" charset="-12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iSans" pitchFamily="34" charset="-120"/>
                          </a:rPr>
                          <m:t>𝑻</m:t>
                        </m:r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𝒔𝒑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iSans" pitchFamily="34" charset="-12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1" i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</a:t>
                </a:r>
                <a:r>
                  <a:rPr lang="en-US" sz="14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— масса ракеты изменяется из-за расхода топлива.</a:t>
                </a:r>
                <a:endParaRPr lang="en-US" sz="1600" dirty="0"/>
              </a:p>
            </p:txBody>
          </p:sp>
        </mc:Choice>
        <mc:Fallback xmlns="">
          <p:sp>
            <p:nvSpPr>
              <p:cNvPr id="16" name="Tex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33" y="4836094"/>
                <a:ext cx="4853940" cy="865365"/>
              </a:xfrm>
              <a:prstGeom prst="rect">
                <a:avLst/>
              </a:prstGeom>
              <a:blipFill>
                <a:blip r:embed="rId7"/>
                <a:stretch>
                  <a:fillRect l="-2261" b="-11268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e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3"/>
            <a:ext cx="11103610" cy="56134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04900" y="2159361"/>
            <a:ext cx="637961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2004900" y="2159361"/>
            <a:ext cx="637961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72776" y="1692636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5772776" y="1692636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540231" y="2241911"/>
            <a:ext cx="637540" cy="637959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788FA3">
                <a:alpha val="6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9540231" y="2241911"/>
            <a:ext cx="637540" cy="6379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70280" y="514350"/>
            <a:ext cx="10520680" cy="6195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Массы и TWR ракеты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991333" y="232594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67030" y="3448685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Состав ракеты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4178" y="3813175"/>
            <a:ext cx="3818890" cy="1740694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Ракета состоит из Mk1 командного отсека, баков FL-T400 и FL-T800, двигателей Terrier и Swivel, твердотопливных ускорителей RT-30 Кувалда, посадочных опор LT-1, аккумуляторов и солнечных панелей.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46298" y="1859215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08805" y="2708910"/>
            <a:ext cx="363156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Итоговая масса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338955" y="3091815"/>
            <a:ext cx="3745230" cy="145057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Итоговая стартовая масса ракеты составляет 41 650 кг. Это значение используется для расчёта тяговооружённости и динамического давления.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526244" y="2408490"/>
            <a:ext cx="665096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114030" y="3430270"/>
            <a:ext cx="3841115" cy="700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Тяговооружённость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160385" y="3813175"/>
            <a:ext cx="3745230" cy="909608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Тяговооружённость TWR = 1,75, что обеспечивает достаточную тягу для старта и выхода из атмосферы.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535" y="355600"/>
            <a:ext cx="4817201" cy="820057"/>
          </a:xfrm>
          <a:prstGeom prst="rect">
            <a:avLst/>
          </a:prstGeom>
          <a:noFill/>
          <a:ln/>
        </p:spPr>
        <p:txBody>
          <a:bodyPr wrap="square" lIns="45720" tIns="45720" rIns="45720" bIns="45720" rtlCol="0" anchor="t"/>
          <a:lstStyle/>
          <a:p>
            <a:pPr>
              <a:lnSpc>
                <a:spcPct val="130000"/>
              </a:lnSpc>
            </a:pPr>
            <a:r>
              <a:rPr lang="ru-RU" sz="28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Г</a:t>
            </a:r>
            <a:r>
              <a:rPr lang="en-US" sz="28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равитационный</a:t>
            </a:r>
            <a:r>
              <a:rPr lang="en-US" sz="28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поворот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-12065" y="5080"/>
            <a:ext cx="12216765" cy="2231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6"/>
              <p:cNvSpPr/>
              <p:nvPr/>
            </p:nvSpPr>
            <p:spPr>
              <a:xfrm>
                <a:off x="507084" y="2143994"/>
                <a:ext cx="3478394" cy="3416320"/>
              </a:xfrm>
              <a:prstGeom prst="rect">
                <a:avLst/>
              </a:prstGeom>
              <a:noFill/>
              <a:ln/>
            </p:spPr>
            <p:txBody>
              <a:bodyPr wrap="square" lIns="45720" tIns="45720" rIns="45720" bIns="45720" rtlCol="0" anchor="t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</a:rPr>
                  <a:t>Поэтапное изменение угла: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ru-RU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.5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(начало поворота)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(активный поворот)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60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(выход на траекторию)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70</m:t>
                    </m:r>
                    <m:r>
                      <m:rPr>
                        <m:nor/>
                      </m:rPr>
                      <a:rPr lang="ru-RU">
                        <a:solidFill>
                          <a:schemeClr val="bg1"/>
                        </a:solidFill>
                      </a:rPr>
                      <m:t> км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: 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 (почти горизонтальный полет)</a:t>
                </a:r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Энергетический баланс контролируется через соотношение вертикальной и горизонтальной составляющих скорости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84" y="2143994"/>
                <a:ext cx="3478394" cy="3416320"/>
              </a:xfrm>
              <a:prstGeom prst="rect">
                <a:avLst/>
              </a:prstGeom>
              <a:blipFill>
                <a:blip r:embed="rId3"/>
                <a:stretch>
                  <a:fillRect l="-2545" t="-741" r="-1455" b="-1852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B2CAA6-135D-1F8E-C4C8-6478E88BF4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4369701" y="1750887"/>
            <a:ext cx="7315215" cy="4572009"/>
          </a:xfrm>
          <a:prstGeom prst="rect">
            <a:avLst/>
          </a:prstGeom>
        </p:spPr>
      </p:pic>
      <p:sp>
        <p:nvSpPr>
          <p:cNvPr id="14" name="Shape 0">
            <a:extLst>
              <a:ext uri="{FF2B5EF4-FFF2-40B4-BE49-F238E27FC236}">
                <a16:creationId xmlns:a16="http://schemas.microsoft.com/office/drawing/2014/main" id="{AE031B44-785F-A6D0-7C89-606D054C7226}"/>
              </a:ext>
            </a:extLst>
          </p:cNvPr>
          <p:cNvSpPr/>
          <p:nvPr/>
        </p:nvSpPr>
        <p:spPr>
          <a:xfrm>
            <a:off x="-597804" y="-2263502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26" y="1465177"/>
            <a:ext cx="33872" cy="2188633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3:31-d2nf84p8bjvh7rlj09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23" y="3982769"/>
            <a:ext cx="33872" cy="2188633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3"/>
          <p:cNvSpPr/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970280" y="514350"/>
            <a:ext cx="10520680" cy="6195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Окно</a:t>
            </a:r>
            <a:r>
              <a:rPr lang="ru-RU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полета</a:t>
            </a:r>
            <a:r>
              <a:rPr lang="en-US" sz="36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и TLI-</a:t>
            </a:r>
            <a:r>
              <a:rPr lang="en-US" sz="3600" dirty="0" err="1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импульс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007735" y="1803400"/>
            <a:ext cx="5600065" cy="4361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125855" y="164973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Фазовый угол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8"/>
              <p:cNvSpPr/>
              <p:nvPr/>
            </p:nvSpPr>
            <p:spPr>
              <a:xfrm>
                <a:off x="1125855" y="2146300"/>
                <a:ext cx="4582795" cy="159448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ct val="130000"/>
                  </a:lnSpc>
                </a:pPr>
                <a:r>
                  <a:rPr lang="en-US" sz="16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Фазовый угол φ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1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iSans" pitchFamily="34" charset="-122"/>
                        <a:cs typeface="MiSans" pitchFamily="34" charset="-120"/>
                      </a:rPr>
                      <m:t>80</m:t>
                    </m:r>
                    <m:r>
                      <m:rPr>
                        <m:nor/>
                      </m:rPr>
                      <a:rPr lang="en-US" i="1" dirty="0">
                        <a:solidFill>
                          <a:srgbClr val="FFFFFF"/>
                        </a:solidFill>
                        <a:latin typeface="MiSans" pitchFamily="34" charset="0"/>
                        <a:ea typeface="MiSans" pitchFamily="34" charset="-122"/>
                        <a:cs typeface="MiSans" pitchFamily="34" charset="-120"/>
                      </a:rPr>
                      <m:t>°</m:t>
                    </m:r>
                    <m:r>
                      <m:rPr>
                        <m:nor/>
                      </m:rPr>
                      <a:rPr lang="en-US" b="0" i="1" dirty="0" smtClean="0">
                        <a:solidFill>
                          <a:srgbClr val="FFFFFF"/>
                        </a:solidFill>
                        <a:latin typeface="MiSans" pitchFamily="34" charset="0"/>
                        <a:ea typeface="MiSans" pitchFamily="34" charset="-122"/>
                        <a:cs typeface="MiSans" pitchFamily="34" charset="-120"/>
                      </a:rPr>
                      <m:t>[1−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(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MiSans" pitchFamily="34" charset="-122"/>
                                    <a:cs typeface="MiSans" pitchFamily="34" charset="-12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iSans" pitchFamily="34" charset="-122"/>
                            <a:cs typeface="MiSans" pitchFamily="34" charset="-12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MiSans" pitchFamily="34" charset="-122"/>
                                <a:cs typeface="MiSans" pitchFamily="34" charset="-12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600" i="1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] </a:t>
                </a:r>
                <a:r>
                  <a:rPr lang="en-US" sz="16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даёт</a:t>
                </a:r>
                <a:r>
                  <a:rPr lang="en-US" sz="16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110,6°, что определяет </a:t>
                </a:r>
                <a:r>
                  <a:rPr lang="en-US" sz="1600" dirty="0" err="1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момент</a:t>
                </a:r>
                <a:r>
                  <a:rPr lang="en-US" sz="1600" dirty="0">
                    <a:solidFill>
                      <a:srgbClr val="FFFFFF"/>
                    </a:solidFill>
                    <a:latin typeface="MiSans" pitchFamily="34" charset="0"/>
                    <a:ea typeface="MiSans" pitchFamily="34" charset="-122"/>
                    <a:cs typeface="MiSans" pitchFamily="34" charset="-120"/>
                  </a:rPr>
                  <a:t> TLI.</a:t>
                </a:r>
                <a:endParaRPr lang="en-US" sz="1600" dirty="0"/>
              </a:p>
            </p:txBody>
          </p:sp>
        </mc:Choice>
        <mc:Fallback xmlns="">
          <p:sp>
            <p:nvSpPr>
              <p:cNvPr id="13" name="Tex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55" y="2146300"/>
                <a:ext cx="4582795" cy="1594485"/>
              </a:xfrm>
              <a:prstGeom prst="rect">
                <a:avLst/>
              </a:prstGeom>
              <a:blipFill>
                <a:blip r:embed="rId4"/>
                <a:stretch>
                  <a:fillRect l="-2796" r="-3595"/>
                </a:stretch>
              </a:blipFill>
              <a:ln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9"/>
          <p:cNvSpPr/>
          <p:nvPr/>
        </p:nvSpPr>
        <p:spPr>
          <a:xfrm>
            <a:off x="1125855" y="4108450"/>
            <a:ext cx="4627245" cy="1121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Импульс</a:t>
            </a:r>
            <a:r>
              <a:rPr lang="en-US" sz="2400" dirty="0">
                <a:solidFill>
                  <a:srgbClr val="7EC9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TLI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125855" y="4675505"/>
            <a:ext cx="4583430" cy="159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Скорость на круговой 80 км орбите 2279 м/с, в перицентре переходной эллипса 3131 м/с, отсюда Δv_TLI = 852 м/с.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1149</Words>
  <Application>Microsoft Macintosh PowerPoint</Application>
  <PresentationFormat>Широкоэкранный</PresentationFormat>
  <Paragraphs>160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Noto Sans SC</vt:lpstr>
      <vt:lpstr>MiSans</vt:lpstr>
      <vt:lpstr>Custom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Kerbin→Mun: автоматизированный полёт и посадка</dc:title>
  <dc:subject>Kerbin→Mun: автоматизированный полёт и посадка</dc:subject>
  <dc:creator>Kimi</dc:creator>
  <cp:lastModifiedBy>Михаил Васильев</cp:lastModifiedBy>
  <cp:revision>16</cp:revision>
  <dcterms:created xsi:type="dcterms:W3CDTF">2025-12-07T23:37:15Z</dcterms:created>
  <dcterms:modified xsi:type="dcterms:W3CDTF">2025-12-10T07:35:10Z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{"Label":"Kerbin→Mun: автоматизированный полёт и посадка","ContentProducer":"001191110108MACG2KBH8F10000","ProduceID":"d4r0tkv01qm647pbjibg","ReservedCode1":"","ContentPropagator":"001191110108MACG2KBH8F20000","PropagateID":"d4r0tkv01qm647pbjibg","ReservedCode2":""}</vt:lpwstr>
  </property>
</Properties>
</file>